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64" r:id="rId4"/>
    <p:sldId id="258" r:id="rId5"/>
    <p:sldId id="263" r:id="rId6"/>
    <p:sldId id="259" r:id="rId7"/>
    <p:sldId id="265" r:id="rId8"/>
    <p:sldId id="260" r:id="rId9"/>
    <p:sldId id="262" r:id="rId10"/>
    <p:sldId id="266" r:id="rId11"/>
    <p:sldId id="267"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p:scale>
          <a:sx n="62" d="100"/>
          <a:sy n="62" d="100"/>
        </p:scale>
        <p:origin x="828"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47D89-CC73-4DE2-B861-B5CDFEA0680D}" type="datetimeFigureOut">
              <a:rPr lang="en-IE" smtClean="0"/>
              <a:t>07/12/2022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8F469-602C-4C7D-B030-8E767529CBAE}" type="slidenum">
              <a:rPr lang="en-IE" smtClean="0"/>
              <a:t>‹#›</a:t>
            </a:fld>
            <a:endParaRPr lang="en-IE"/>
          </a:p>
        </p:txBody>
      </p:sp>
    </p:spTree>
    <p:extLst>
      <p:ext uri="{BB962C8B-B14F-4D97-AF65-F5344CB8AC3E}">
        <p14:creationId xmlns:p14="http://schemas.microsoft.com/office/powerpoint/2010/main" val="250252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28F469-602C-4C7D-B030-8E767529CBAE}" type="slidenum">
              <a:rPr lang="en-IE" smtClean="0"/>
              <a:t>4</a:t>
            </a:fld>
            <a:endParaRPr lang="en-IE"/>
          </a:p>
        </p:txBody>
      </p:sp>
    </p:spTree>
    <p:extLst>
      <p:ext uri="{BB962C8B-B14F-4D97-AF65-F5344CB8AC3E}">
        <p14:creationId xmlns:p14="http://schemas.microsoft.com/office/powerpoint/2010/main" val="276937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Explanation needed for inversion structures</a:t>
            </a:r>
          </a:p>
        </p:txBody>
      </p:sp>
      <p:sp>
        <p:nvSpPr>
          <p:cNvPr id="4" name="Slide Number Placeholder 3"/>
          <p:cNvSpPr>
            <a:spLocks noGrp="1"/>
          </p:cNvSpPr>
          <p:nvPr>
            <p:ph type="sldNum" sz="quarter" idx="5"/>
          </p:nvPr>
        </p:nvSpPr>
        <p:spPr/>
        <p:txBody>
          <a:bodyPr/>
          <a:lstStyle/>
          <a:p>
            <a:fld id="{3328F469-602C-4C7D-B030-8E767529CBAE}" type="slidenum">
              <a:rPr lang="en-IE" smtClean="0"/>
              <a:t>6</a:t>
            </a:fld>
            <a:endParaRPr lang="en-IE"/>
          </a:p>
        </p:txBody>
      </p:sp>
    </p:spTree>
    <p:extLst>
      <p:ext uri="{BB962C8B-B14F-4D97-AF65-F5344CB8AC3E}">
        <p14:creationId xmlns:p14="http://schemas.microsoft.com/office/powerpoint/2010/main" val="1691513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02F8-6832-4312-9648-DB0CDC23802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84C5F2D7-56D4-429C-B302-ECF7C613D8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BA14D8DC-55A6-430B-94D0-18E2B1E3B2C0}"/>
              </a:ext>
            </a:extLst>
          </p:cNvPr>
          <p:cNvSpPr>
            <a:spLocks noGrp="1"/>
          </p:cNvSpPr>
          <p:nvPr>
            <p:ph type="dt" sz="half" idx="10"/>
          </p:nvPr>
        </p:nvSpPr>
        <p:spPr/>
        <p:txBody>
          <a:bodyPr/>
          <a:lstStyle/>
          <a:p>
            <a:fld id="{6746F7F8-3DE1-4639-BEAA-A74B300B66D2}" type="datetimeFigureOut">
              <a:rPr lang="en-IE" smtClean="0"/>
              <a:t>07/12/2022</a:t>
            </a:fld>
            <a:endParaRPr lang="en-IE"/>
          </a:p>
        </p:txBody>
      </p:sp>
      <p:sp>
        <p:nvSpPr>
          <p:cNvPr id="5" name="Footer Placeholder 4">
            <a:extLst>
              <a:ext uri="{FF2B5EF4-FFF2-40B4-BE49-F238E27FC236}">
                <a16:creationId xmlns:a16="http://schemas.microsoft.com/office/drawing/2014/main" id="{1C3715A2-249C-488A-AD24-B65CDF04C70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B838E9D-0075-42D3-9CB1-87532B980F05}"/>
              </a:ext>
            </a:extLst>
          </p:cNvPr>
          <p:cNvSpPr>
            <a:spLocks noGrp="1"/>
          </p:cNvSpPr>
          <p:nvPr>
            <p:ph type="sldNum" sz="quarter" idx="12"/>
          </p:nvPr>
        </p:nvSpPr>
        <p:spPr/>
        <p:txBody>
          <a:bodyPr/>
          <a:lstStyle/>
          <a:p>
            <a:fld id="{F302B5B9-EA3D-4A2D-8B9A-697B09517A85}" type="slidenum">
              <a:rPr lang="en-IE" smtClean="0"/>
              <a:t>‹#›</a:t>
            </a:fld>
            <a:endParaRPr lang="en-IE"/>
          </a:p>
        </p:txBody>
      </p:sp>
    </p:spTree>
    <p:extLst>
      <p:ext uri="{BB962C8B-B14F-4D97-AF65-F5344CB8AC3E}">
        <p14:creationId xmlns:p14="http://schemas.microsoft.com/office/powerpoint/2010/main" val="1178415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D48E-CD6F-4668-B50A-BDE6B4D55C62}"/>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5B688EDA-832A-4D67-9BCB-148D2A55D5C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446EC765-5A81-4706-88C5-A3DA8F3528F5}"/>
              </a:ext>
            </a:extLst>
          </p:cNvPr>
          <p:cNvSpPr>
            <a:spLocks noGrp="1"/>
          </p:cNvSpPr>
          <p:nvPr>
            <p:ph type="dt" sz="half" idx="10"/>
          </p:nvPr>
        </p:nvSpPr>
        <p:spPr/>
        <p:txBody>
          <a:bodyPr/>
          <a:lstStyle/>
          <a:p>
            <a:fld id="{6746F7F8-3DE1-4639-BEAA-A74B300B66D2}" type="datetimeFigureOut">
              <a:rPr lang="en-IE" smtClean="0"/>
              <a:t>07/12/2022</a:t>
            </a:fld>
            <a:endParaRPr lang="en-IE"/>
          </a:p>
        </p:txBody>
      </p:sp>
      <p:sp>
        <p:nvSpPr>
          <p:cNvPr id="5" name="Footer Placeholder 4">
            <a:extLst>
              <a:ext uri="{FF2B5EF4-FFF2-40B4-BE49-F238E27FC236}">
                <a16:creationId xmlns:a16="http://schemas.microsoft.com/office/drawing/2014/main" id="{10260CA3-2F8C-4333-9FA4-5AC83DF81A3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0096CAC-DC2B-401B-A38C-E8DC51BF6C26}"/>
              </a:ext>
            </a:extLst>
          </p:cNvPr>
          <p:cNvSpPr>
            <a:spLocks noGrp="1"/>
          </p:cNvSpPr>
          <p:nvPr>
            <p:ph type="sldNum" sz="quarter" idx="12"/>
          </p:nvPr>
        </p:nvSpPr>
        <p:spPr/>
        <p:txBody>
          <a:bodyPr/>
          <a:lstStyle/>
          <a:p>
            <a:fld id="{F302B5B9-EA3D-4A2D-8B9A-697B09517A85}" type="slidenum">
              <a:rPr lang="en-IE" smtClean="0"/>
              <a:t>‹#›</a:t>
            </a:fld>
            <a:endParaRPr lang="en-IE"/>
          </a:p>
        </p:txBody>
      </p:sp>
    </p:spTree>
    <p:extLst>
      <p:ext uri="{BB962C8B-B14F-4D97-AF65-F5344CB8AC3E}">
        <p14:creationId xmlns:p14="http://schemas.microsoft.com/office/powerpoint/2010/main" val="3795285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45955-3EA7-42F5-BFB3-A2DC5BE3471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E33C5E45-2887-47F1-8736-652E3C817A1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48B28191-276F-489C-887F-8AE65CF21133}"/>
              </a:ext>
            </a:extLst>
          </p:cNvPr>
          <p:cNvSpPr>
            <a:spLocks noGrp="1"/>
          </p:cNvSpPr>
          <p:nvPr>
            <p:ph type="dt" sz="half" idx="10"/>
          </p:nvPr>
        </p:nvSpPr>
        <p:spPr/>
        <p:txBody>
          <a:bodyPr/>
          <a:lstStyle/>
          <a:p>
            <a:fld id="{6746F7F8-3DE1-4639-BEAA-A74B300B66D2}" type="datetimeFigureOut">
              <a:rPr lang="en-IE" smtClean="0"/>
              <a:t>07/12/2022</a:t>
            </a:fld>
            <a:endParaRPr lang="en-IE"/>
          </a:p>
        </p:txBody>
      </p:sp>
      <p:sp>
        <p:nvSpPr>
          <p:cNvPr id="5" name="Footer Placeholder 4">
            <a:extLst>
              <a:ext uri="{FF2B5EF4-FFF2-40B4-BE49-F238E27FC236}">
                <a16:creationId xmlns:a16="http://schemas.microsoft.com/office/drawing/2014/main" id="{7ED308E0-A883-4BBD-AD7E-47031008D81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278215B-AFA8-41B4-AEAF-7D60E4318A81}"/>
              </a:ext>
            </a:extLst>
          </p:cNvPr>
          <p:cNvSpPr>
            <a:spLocks noGrp="1"/>
          </p:cNvSpPr>
          <p:nvPr>
            <p:ph type="sldNum" sz="quarter" idx="12"/>
          </p:nvPr>
        </p:nvSpPr>
        <p:spPr/>
        <p:txBody>
          <a:bodyPr/>
          <a:lstStyle/>
          <a:p>
            <a:fld id="{F302B5B9-EA3D-4A2D-8B9A-697B09517A85}" type="slidenum">
              <a:rPr lang="en-IE" smtClean="0"/>
              <a:t>‹#›</a:t>
            </a:fld>
            <a:endParaRPr lang="en-IE"/>
          </a:p>
        </p:txBody>
      </p:sp>
    </p:spTree>
    <p:extLst>
      <p:ext uri="{BB962C8B-B14F-4D97-AF65-F5344CB8AC3E}">
        <p14:creationId xmlns:p14="http://schemas.microsoft.com/office/powerpoint/2010/main" val="1688210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2555-677B-4772-8353-1D3A58791EE3}"/>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7999D521-6270-4724-B434-90A1FD31332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0193FC92-EBF1-4C4F-B009-A2DA666DFC43}"/>
              </a:ext>
            </a:extLst>
          </p:cNvPr>
          <p:cNvSpPr>
            <a:spLocks noGrp="1"/>
          </p:cNvSpPr>
          <p:nvPr>
            <p:ph type="dt" sz="half" idx="10"/>
          </p:nvPr>
        </p:nvSpPr>
        <p:spPr/>
        <p:txBody>
          <a:bodyPr/>
          <a:lstStyle/>
          <a:p>
            <a:fld id="{6746F7F8-3DE1-4639-BEAA-A74B300B66D2}" type="datetimeFigureOut">
              <a:rPr lang="en-IE" smtClean="0"/>
              <a:t>07/12/2022</a:t>
            </a:fld>
            <a:endParaRPr lang="en-IE"/>
          </a:p>
        </p:txBody>
      </p:sp>
      <p:sp>
        <p:nvSpPr>
          <p:cNvPr id="5" name="Footer Placeholder 4">
            <a:extLst>
              <a:ext uri="{FF2B5EF4-FFF2-40B4-BE49-F238E27FC236}">
                <a16:creationId xmlns:a16="http://schemas.microsoft.com/office/drawing/2014/main" id="{9D2E5799-D673-4D84-B58B-12A1C5C0CC2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90675B4-8934-499E-9536-FF7B337EF23A}"/>
              </a:ext>
            </a:extLst>
          </p:cNvPr>
          <p:cNvSpPr>
            <a:spLocks noGrp="1"/>
          </p:cNvSpPr>
          <p:nvPr>
            <p:ph type="sldNum" sz="quarter" idx="12"/>
          </p:nvPr>
        </p:nvSpPr>
        <p:spPr/>
        <p:txBody>
          <a:bodyPr/>
          <a:lstStyle/>
          <a:p>
            <a:fld id="{F302B5B9-EA3D-4A2D-8B9A-697B09517A85}" type="slidenum">
              <a:rPr lang="en-IE" smtClean="0"/>
              <a:t>‹#›</a:t>
            </a:fld>
            <a:endParaRPr lang="en-IE"/>
          </a:p>
        </p:txBody>
      </p:sp>
    </p:spTree>
    <p:extLst>
      <p:ext uri="{BB962C8B-B14F-4D97-AF65-F5344CB8AC3E}">
        <p14:creationId xmlns:p14="http://schemas.microsoft.com/office/powerpoint/2010/main" val="342861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3C21-19E3-418A-93FA-E03B8993FE9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F424A8A1-3D16-4A59-B3F5-058E35ED70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13BD159-0677-4E30-8E42-BD43B8C8B19C}"/>
              </a:ext>
            </a:extLst>
          </p:cNvPr>
          <p:cNvSpPr>
            <a:spLocks noGrp="1"/>
          </p:cNvSpPr>
          <p:nvPr>
            <p:ph type="dt" sz="half" idx="10"/>
          </p:nvPr>
        </p:nvSpPr>
        <p:spPr/>
        <p:txBody>
          <a:bodyPr/>
          <a:lstStyle/>
          <a:p>
            <a:fld id="{6746F7F8-3DE1-4639-BEAA-A74B300B66D2}" type="datetimeFigureOut">
              <a:rPr lang="en-IE" smtClean="0"/>
              <a:t>07/12/2022</a:t>
            </a:fld>
            <a:endParaRPr lang="en-IE"/>
          </a:p>
        </p:txBody>
      </p:sp>
      <p:sp>
        <p:nvSpPr>
          <p:cNvPr id="5" name="Footer Placeholder 4">
            <a:extLst>
              <a:ext uri="{FF2B5EF4-FFF2-40B4-BE49-F238E27FC236}">
                <a16:creationId xmlns:a16="http://schemas.microsoft.com/office/drawing/2014/main" id="{60F0A420-6B12-44DB-B7AB-9807A267F2F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F0C9838-AB1F-46A7-9C11-E57AC8D55BD6}"/>
              </a:ext>
            </a:extLst>
          </p:cNvPr>
          <p:cNvSpPr>
            <a:spLocks noGrp="1"/>
          </p:cNvSpPr>
          <p:nvPr>
            <p:ph type="sldNum" sz="quarter" idx="12"/>
          </p:nvPr>
        </p:nvSpPr>
        <p:spPr/>
        <p:txBody>
          <a:bodyPr/>
          <a:lstStyle/>
          <a:p>
            <a:fld id="{F302B5B9-EA3D-4A2D-8B9A-697B09517A85}" type="slidenum">
              <a:rPr lang="en-IE" smtClean="0"/>
              <a:t>‹#›</a:t>
            </a:fld>
            <a:endParaRPr lang="en-IE"/>
          </a:p>
        </p:txBody>
      </p:sp>
    </p:spTree>
    <p:extLst>
      <p:ext uri="{BB962C8B-B14F-4D97-AF65-F5344CB8AC3E}">
        <p14:creationId xmlns:p14="http://schemas.microsoft.com/office/powerpoint/2010/main" val="149829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1AA30-6EAC-4641-B843-1D977876CA23}"/>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33CD588C-5650-4A66-AB86-070C2AEE18E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66C8C4D2-530A-4F77-BF31-F2C5B93F0B1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9B3F4327-CC9F-49C7-AAE2-824EBC4D3714}"/>
              </a:ext>
            </a:extLst>
          </p:cNvPr>
          <p:cNvSpPr>
            <a:spLocks noGrp="1"/>
          </p:cNvSpPr>
          <p:nvPr>
            <p:ph type="dt" sz="half" idx="10"/>
          </p:nvPr>
        </p:nvSpPr>
        <p:spPr/>
        <p:txBody>
          <a:bodyPr/>
          <a:lstStyle/>
          <a:p>
            <a:fld id="{6746F7F8-3DE1-4639-BEAA-A74B300B66D2}" type="datetimeFigureOut">
              <a:rPr lang="en-IE" smtClean="0"/>
              <a:t>07/12/2022</a:t>
            </a:fld>
            <a:endParaRPr lang="en-IE"/>
          </a:p>
        </p:txBody>
      </p:sp>
      <p:sp>
        <p:nvSpPr>
          <p:cNvPr id="6" name="Footer Placeholder 5">
            <a:extLst>
              <a:ext uri="{FF2B5EF4-FFF2-40B4-BE49-F238E27FC236}">
                <a16:creationId xmlns:a16="http://schemas.microsoft.com/office/drawing/2014/main" id="{900EA04F-6E2C-4708-A8CF-33419FC2885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E6ECBD4-CBF8-428E-9489-F9D9023FD976}"/>
              </a:ext>
            </a:extLst>
          </p:cNvPr>
          <p:cNvSpPr>
            <a:spLocks noGrp="1"/>
          </p:cNvSpPr>
          <p:nvPr>
            <p:ph type="sldNum" sz="quarter" idx="12"/>
          </p:nvPr>
        </p:nvSpPr>
        <p:spPr/>
        <p:txBody>
          <a:bodyPr/>
          <a:lstStyle/>
          <a:p>
            <a:fld id="{F302B5B9-EA3D-4A2D-8B9A-697B09517A85}" type="slidenum">
              <a:rPr lang="en-IE" smtClean="0"/>
              <a:t>‹#›</a:t>
            </a:fld>
            <a:endParaRPr lang="en-IE"/>
          </a:p>
        </p:txBody>
      </p:sp>
    </p:spTree>
    <p:extLst>
      <p:ext uri="{BB962C8B-B14F-4D97-AF65-F5344CB8AC3E}">
        <p14:creationId xmlns:p14="http://schemas.microsoft.com/office/powerpoint/2010/main" val="977526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EDCE-0410-4A11-9FD4-7A2FC38CD92E}"/>
              </a:ext>
            </a:extLst>
          </p:cNvPr>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258B2F80-813C-4C6C-B8A9-EFA7333DBA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5687899-4554-44CB-854B-8E3FF0AFC3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DF428513-BD80-4594-98CB-8545D09E95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689010F-2E8A-4468-ADFE-E22D96FB6F8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26C24234-593C-4F46-8588-EFFD5F7CEE0F}"/>
              </a:ext>
            </a:extLst>
          </p:cNvPr>
          <p:cNvSpPr>
            <a:spLocks noGrp="1"/>
          </p:cNvSpPr>
          <p:nvPr>
            <p:ph type="dt" sz="half" idx="10"/>
          </p:nvPr>
        </p:nvSpPr>
        <p:spPr/>
        <p:txBody>
          <a:bodyPr/>
          <a:lstStyle/>
          <a:p>
            <a:fld id="{6746F7F8-3DE1-4639-BEAA-A74B300B66D2}" type="datetimeFigureOut">
              <a:rPr lang="en-IE" smtClean="0"/>
              <a:t>07/12/2022</a:t>
            </a:fld>
            <a:endParaRPr lang="en-IE"/>
          </a:p>
        </p:txBody>
      </p:sp>
      <p:sp>
        <p:nvSpPr>
          <p:cNvPr id="8" name="Footer Placeholder 7">
            <a:extLst>
              <a:ext uri="{FF2B5EF4-FFF2-40B4-BE49-F238E27FC236}">
                <a16:creationId xmlns:a16="http://schemas.microsoft.com/office/drawing/2014/main" id="{F4C33F75-E6FD-4931-9944-6747A4E659E2}"/>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B39F507-5A31-41E7-BA48-AA98B29D10A4}"/>
              </a:ext>
            </a:extLst>
          </p:cNvPr>
          <p:cNvSpPr>
            <a:spLocks noGrp="1"/>
          </p:cNvSpPr>
          <p:nvPr>
            <p:ph type="sldNum" sz="quarter" idx="12"/>
          </p:nvPr>
        </p:nvSpPr>
        <p:spPr/>
        <p:txBody>
          <a:bodyPr/>
          <a:lstStyle/>
          <a:p>
            <a:fld id="{F302B5B9-EA3D-4A2D-8B9A-697B09517A85}" type="slidenum">
              <a:rPr lang="en-IE" smtClean="0"/>
              <a:t>‹#›</a:t>
            </a:fld>
            <a:endParaRPr lang="en-IE"/>
          </a:p>
        </p:txBody>
      </p:sp>
    </p:spTree>
    <p:extLst>
      <p:ext uri="{BB962C8B-B14F-4D97-AF65-F5344CB8AC3E}">
        <p14:creationId xmlns:p14="http://schemas.microsoft.com/office/powerpoint/2010/main" val="771415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A785C-40F7-489E-A528-DAB0CB558813}"/>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FADE2159-0D64-4C77-9EA6-F366B2A57DF0}"/>
              </a:ext>
            </a:extLst>
          </p:cNvPr>
          <p:cNvSpPr>
            <a:spLocks noGrp="1"/>
          </p:cNvSpPr>
          <p:nvPr>
            <p:ph type="dt" sz="half" idx="10"/>
          </p:nvPr>
        </p:nvSpPr>
        <p:spPr/>
        <p:txBody>
          <a:bodyPr/>
          <a:lstStyle/>
          <a:p>
            <a:fld id="{6746F7F8-3DE1-4639-BEAA-A74B300B66D2}" type="datetimeFigureOut">
              <a:rPr lang="en-IE" smtClean="0"/>
              <a:t>07/12/2022</a:t>
            </a:fld>
            <a:endParaRPr lang="en-IE"/>
          </a:p>
        </p:txBody>
      </p:sp>
      <p:sp>
        <p:nvSpPr>
          <p:cNvPr id="4" name="Footer Placeholder 3">
            <a:extLst>
              <a:ext uri="{FF2B5EF4-FFF2-40B4-BE49-F238E27FC236}">
                <a16:creationId xmlns:a16="http://schemas.microsoft.com/office/drawing/2014/main" id="{A9B70BA0-3A60-4412-BC30-340C206020F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8BB3C3F-95CE-41DE-805B-9E9BAFBA717A}"/>
              </a:ext>
            </a:extLst>
          </p:cNvPr>
          <p:cNvSpPr>
            <a:spLocks noGrp="1"/>
          </p:cNvSpPr>
          <p:nvPr>
            <p:ph type="sldNum" sz="quarter" idx="12"/>
          </p:nvPr>
        </p:nvSpPr>
        <p:spPr/>
        <p:txBody>
          <a:bodyPr/>
          <a:lstStyle/>
          <a:p>
            <a:fld id="{F302B5B9-EA3D-4A2D-8B9A-697B09517A85}" type="slidenum">
              <a:rPr lang="en-IE" smtClean="0"/>
              <a:t>‹#›</a:t>
            </a:fld>
            <a:endParaRPr lang="en-IE"/>
          </a:p>
        </p:txBody>
      </p:sp>
    </p:spTree>
    <p:extLst>
      <p:ext uri="{BB962C8B-B14F-4D97-AF65-F5344CB8AC3E}">
        <p14:creationId xmlns:p14="http://schemas.microsoft.com/office/powerpoint/2010/main" val="263814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FADDDC-2FF2-4286-9586-57154970A5B7}"/>
              </a:ext>
            </a:extLst>
          </p:cNvPr>
          <p:cNvSpPr>
            <a:spLocks noGrp="1"/>
          </p:cNvSpPr>
          <p:nvPr>
            <p:ph type="dt" sz="half" idx="10"/>
          </p:nvPr>
        </p:nvSpPr>
        <p:spPr/>
        <p:txBody>
          <a:bodyPr/>
          <a:lstStyle/>
          <a:p>
            <a:fld id="{6746F7F8-3DE1-4639-BEAA-A74B300B66D2}" type="datetimeFigureOut">
              <a:rPr lang="en-IE" smtClean="0"/>
              <a:t>07/12/2022</a:t>
            </a:fld>
            <a:endParaRPr lang="en-IE"/>
          </a:p>
        </p:txBody>
      </p:sp>
      <p:sp>
        <p:nvSpPr>
          <p:cNvPr id="3" name="Footer Placeholder 2">
            <a:extLst>
              <a:ext uri="{FF2B5EF4-FFF2-40B4-BE49-F238E27FC236}">
                <a16:creationId xmlns:a16="http://schemas.microsoft.com/office/drawing/2014/main" id="{E48DC6D4-A3E6-4E98-9E62-54E3E88CF42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15B6C164-048A-4758-859A-6E989C0123BA}"/>
              </a:ext>
            </a:extLst>
          </p:cNvPr>
          <p:cNvSpPr>
            <a:spLocks noGrp="1"/>
          </p:cNvSpPr>
          <p:nvPr>
            <p:ph type="sldNum" sz="quarter" idx="12"/>
          </p:nvPr>
        </p:nvSpPr>
        <p:spPr/>
        <p:txBody>
          <a:bodyPr/>
          <a:lstStyle/>
          <a:p>
            <a:fld id="{F302B5B9-EA3D-4A2D-8B9A-697B09517A85}" type="slidenum">
              <a:rPr lang="en-IE" smtClean="0"/>
              <a:t>‹#›</a:t>
            </a:fld>
            <a:endParaRPr lang="en-IE"/>
          </a:p>
        </p:txBody>
      </p:sp>
    </p:spTree>
    <p:extLst>
      <p:ext uri="{BB962C8B-B14F-4D97-AF65-F5344CB8AC3E}">
        <p14:creationId xmlns:p14="http://schemas.microsoft.com/office/powerpoint/2010/main" val="1864540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961D-D047-4D30-A882-A9957E007D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1AE71ABB-F273-4FA4-9811-460C4F10F5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362B9154-A0A2-4CBC-97A0-FABD973B3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360D5C-8A02-4A42-B7E2-C6630EDCC4CA}"/>
              </a:ext>
            </a:extLst>
          </p:cNvPr>
          <p:cNvSpPr>
            <a:spLocks noGrp="1"/>
          </p:cNvSpPr>
          <p:nvPr>
            <p:ph type="dt" sz="half" idx="10"/>
          </p:nvPr>
        </p:nvSpPr>
        <p:spPr/>
        <p:txBody>
          <a:bodyPr/>
          <a:lstStyle/>
          <a:p>
            <a:fld id="{6746F7F8-3DE1-4639-BEAA-A74B300B66D2}" type="datetimeFigureOut">
              <a:rPr lang="en-IE" smtClean="0"/>
              <a:t>07/12/2022</a:t>
            </a:fld>
            <a:endParaRPr lang="en-IE"/>
          </a:p>
        </p:txBody>
      </p:sp>
      <p:sp>
        <p:nvSpPr>
          <p:cNvPr id="6" name="Footer Placeholder 5">
            <a:extLst>
              <a:ext uri="{FF2B5EF4-FFF2-40B4-BE49-F238E27FC236}">
                <a16:creationId xmlns:a16="http://schemas.microsoft.com/office/drawing/2014/main" id="{27902AB6-EB37-4A02-A652-DB956CCC7BB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787034C-D16C-4455-969A-73365DD646EA}"/>
              </a:ext>
            </a:extLst>
          </p:cNvPr>
          <p:cNvSpPr>
            <a:spLocks noGrp="1"/>
          </p:cNvSpPr>
          <p:nvPr>
            <p:ph type="sldNum" sz="quarter" idx="12"/>
          </p:nvPr>
        </p:nvSpPr>
        <p:spPr/>
        <p:txBody>
          <a:bodyPr/>
          <a:lstStyle/>
          <a:p>
            <a:fld id="{F302B5B9-EA3D-4A2D-8B9A-697B09517A85}" type="slidenum">
              <a:rPr lang="en-IE" smtClean="0"/>
              <a:t>‹#›</a:t>
            </a:fld>
            <a:endParaRPr lang="en-IE"/>
          </a:p>
        </p:txBody>
      </p:sp>
    </p:spTree>
    <p:extLst>
      <p:ext uri="{BB962C8B-B14F-4D97-AF65-F5344CB8AC3E}">
        <p14:creationId xmlns:p14="http://schemas.microsoft.com/office/powerpoint/2010/main" val="154183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78F28-4BC2-42EA-BA4C-4E94E473DE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A98D5CE8-4DF3-4508-BF64-5F02C6D75D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E8EABF4C-FE0C-486C-A1F6-A9D41356D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0F523D-4CA8-4296-AEC5-7C5FFC8CC70C}"/>
              </a:ext>
            </a:extLst>
          </p:cNvPr>
          <p:cNvSpPr>
            <a:spLocks noGrp="1"/>
          </p:cNvSpPr>
          <p:nvPr>
            <p:ph type="dt" sz="half" idx="10"/>
          </p:nvPr>
        </p:nvSpPr>
        <p:spPr/>
        <p:txBody>
          <a:bodyPr/>
          <a:lstStyle/>
          <a:p>
            <a:fld id="{6746F7F8-3DE1-4639-BEAA-A74B300B66D2}" type="datetimeFigureOut">
              <a:rPr lang="en-IE" smtClean="0"/>
              <a:t>07/12/2022</a:t>
            </a:fld>
            <a:endParaRPr lang="en-IE"/>
          </a:p>
        </p:txBody>
      </p:sp>
      <p:sp>
        <p:nvSpPr>
          <p:cNvPr id="6" name="Footer Placeholder 5">
            <a:extLst>
              <a:ext uri="{FF2B5EF4-FFF2-40B4-BE49-F238E27FC236}">
                <a16:creationId xmlns:a16="http://schemas.microsoft.com/office/drawing/2014/main" id="{DDB21FC3-779D-4F5F-9A60-908B34A36CC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1B0CBA3-C7C4-4A7F-AACA-4445EF72E093}"/>
              </a:ext>
            </a:extLst>
          </p:cNvPr>
          <p:cNvSpPr>
            <a:spLocks noGrp="1"/>
          </p:cNvSpPr>
          <p:nvPr>
            <p:ph type="sldNum" sz="quarter" idx="12"/>
          </p:nvPr>
        </p:nvSpPr>
        <p:spPr/>
        <p:txBody>
          <a:bodyPr/>
          <a:lstStyle/>
          <a:p>
            <a:fld id="{F302B5B9-EA3D-4A2D-8B9A-697B09517A85}" type="slidenum">
              <a:rPr lang="en-IE" smtClean="0"/>
              <a:t>‹#›</a:t>
            </a:fld>
            <a:endParaRPr lang="en-IE"/>
          </a:p>
        </p:txBody>
      </p:sp>
    </p:spTree>
    <p:extLst>
      <p:ext uri="{BB962C8B-B14F-4D97-AF65-F5344CB8AC3E}">
        <p14:creationId xmlns:p14="http://schemas.microsoft.com/office/powerpoint/2010/main" val="1837634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36E57B-2577-4D36-AB4F-5CE52C6E3B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D70B427D-F8CF-4F04-8DA8-6BA902A7FD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E6EE2BCD-2AA9-4F8B-82B0-1F478775E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6F7F8-3DE1-4639-BEAA-A74B300B66D2}" type="datetimeFigureOut">
              <a:rPr lang="en-IE" smtClean="0"/>
              <a:t>07/12/2022</a:t>
            </a:fld>
            <a:endParaRPr lang="en-IE"/>
          </a:p>
        </p:txBody>
      </p:sp>
      <p:sp>
        <p:nvSpPr>
          <p:cNvPr id="5" name="Footer Placeholder 4">
            <a:extLst>
              <a:ext uri="{FF2B5EF4-FFF2-40B4-BE49-F238E27FC236}">
                <a16:creationId xmlns:a16="http://schemas.microsoft.com/office/drawing/2014/main" id="{2B82B5CB-59AE-4D8E-92CB-515456279A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57FC34CC-6FBC-436B-AB38-2D628AD381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B5B9-EA3D-4A2D-8B9A-697B09517A85}" type="slidenum">
              <a:rPr lang="en-IE" smtClean="0"/>
              <a:t>‹#›</a:t>
            </a:fld>
            <a:endParaRPr lang="en-IE"/>
          </a:p>
        </p:txBody>
      </p:sp>
    </p:spTree>
    <p:extLst>
      <p:ext uri="{BB962C8B-B14F-4D97-AF65-F5344CB8AC3E}">
        <p14:creationId xmlns:p14="http://schemas.microsoft.com/office/powerpoint/2010/main" val="3608554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ideo" Target="https://www.youtube.com/embed/e9xcaA4M2SM?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AB67-60F0-4050-BB62-2855558C22C3}"/>
              </a:ext>
            </a:extLst>
          </p:cNvPr>
          <p:cNvSpPr>
            <a:spLocks noGrp="1"/>
          </p:cNvSpPr>
          <p:nvPr>
            <p:ph type="ctrTitle"/>
          </p:nvPr>
        </p:nvSpPr>
        <p:spPr>
          <a:xfrm>
            <a:off x="695325" y="1157983"/>
            <a:ext cx="10715625" cy="1849338"/>
          </a:xfrm>
        </p:spPr>
        <p:txBody>
          <a:bodyPr>
            <a:normAutofit/>
          </a:bodyPr>
          <a:lstStyle/>
          <a:p>
            <a:pPr algn="l"/>
            <a:r>
              <a:rPr lang="en-IE" sz="4400" b="1" dirty="0">
                <a:solidFill>
                  <a:schemeClr val="tx1"/>
                </a:solidFill>
                <a:latin typeface="Calibri"/>
                <a:ea typeface="Calibri"/>
                <a:cs typeface="Calibri"/>
                <a:sym typeface="Calibri"/>
              </a:rPr>
              <a:t>Carbon Capture and Storage in Ireland</a:t>
            </a:r>
            <a:endParaRPr lang="en-IE" sz="4400" dirty="0"/>
          </a:p>
        </p:txBody>
      </p:sp>
      <p:sp>
        <p:nvSpPr>
          <p:cNvPr id="3" name="Subtitle 2">
            <a:extLst>
              <a:ext uri="{FF2B5EF4-FFF2-40B4-BE49-F238E27FC236}">
                <a16:creationId xmlns:a16="http://schemas.microsoft.com/office/drawing/2014/main" id="{C42E326A-019A-41F0-98E1-FC54ED61BBD3}"/>
              </a:ext>
            </a:extLst>
          </p:cNvPr>
          <p:cNvSpPr>
            <a:spLocks noGrp="1"/>
          </p:cNvSpPr>
          <p:nvPr>
            <p:ph type="subTitle" idx="1"/>
          </p:nvPr>
        </p:nvSpPr>
        <p:spPr>
          <a:xfrm>
            <a:off x="762000" y="4282641"/>
            <a:ext cx="4084423" cy="136959"/>
          </a:xfrm>
        </p:spPr>
        <p:txBody>
          <a:bodyPr>
            <a:normAutofit fontScale="25000" lnSpcReduction="20000"/>
          </a:bodyPr>
          <a:lstStyle/>
          <a:p>
            <a:pPr algn="l"/>
            <a:endParaRPr lang="en-IE" sz="3600" dirty="0"/>
          </a:p>
        </p:txBody>
      </p:sp>
      <p:pic>
        <p:nvPicPr>
          <p:cNvPr id="4" name="Google Shape;93;p1">
            <a:extLst>
              <a:ext uri="{FF2B5EF4-FFF2-40B4-BE49-F238E27FC236}">
                <a16:creationId xmlns:a16="http://schemas.microsoft.com/office/drawing/2014/main" id="{F87DC0C1-F02A-4020-AEF4-5506200FD9B2}"/>
              </a:ext>
            </a:extLst>
          </p:cNvPr>
          <p:cNvPicPr preferRelativeResize="0"/>
          <p:nvPr/>
        </p:nvPicPr>
        <p:blipFill rotWithShape="1">
          <a:blip r:embed="rId2">
            <a:alphaModFix/>
          </a:blip>
          <a:srcRect l="12103" t="22235" r="11674" b="27498"/>
          <a:stretch/>
        </p:blipFill>
        <p:spPr>
          <a:xfrm>
            <a:off x="8496299" y="192981"/>
            <a:ext cx="3571875" cy="1849338"/>
          </a:xfrm>
          <a:prstGeom prst="rect">
            <a:avLst/>
          </a:prstGeom>
          <a:noFill/>
          <a:ln>
            <a:noFill/>
          </a:ln>
        </p:spPr>
      </p:pic>
    </p:spTree>
    <p:extLst>
      <p:ext uri="{BB962C8B-B14F-4D97-AF65-F5344CB8AC3E}">
        <p14:creationId xmlns:p14="http://schemas.microsoft.com/office/powerpoint/2010/main" val="3995950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01CC-6CFD-4D1B-B6E2-243A9F1A515C}"/>
              </a:ext>
            </a:extLst>
          </p:cNvPr>
          <p:cNvSpPr>
            <a:spLocks noGrp="1"/>
          </p:cNvSpPr>
          <p:nvPr>
            <p:ph type="title"/>
          </p:nvPr>
        </p:nvSpPr>
        <p:spPr/>
        <p:txBody>
          <a:bodyPr/>
          <a:lstStyle/>
          <a:p>
            <a:r>
              <a:rPr lang="en-IE" dirty="0"/>
              <a:t>Transport of CO2 from source to storage sites</a:t>
            </a:r>
          </a:p>
        </p:txBody>
      </p:sp>
      <p:pic>
        <p:nvPicPr>
          <p:cNvPr id="6" name="Content Placeholder 5">
            <a:extLst>
              <a:ext uri="{FF2B5EF4-FFF2-40B4-BE49-F238E27FC236}">
                <a16:creationId xmlns:a16="http://schemas.microsoft.com/office/drawing/2014/main" id="{6E2851AF-F435-45E9-8AB7-50A01E1480F5}"/>
              </a:ext>
            </a:extLst>
          </p:cNvPr>
          <p:cNvPicPr>
            <a:picLocks noGrp="1" noChangeAspect="1"/>
          </p:cNvPicPr>
          <p:nvPr>
            <p:ph sz="half" idx="1"/>
          </p:nvPr>
        </p:nvPicPr>
        <p:blipFill>
          <a:blip r:embed="rId2"/>
          <a:stretch>
            <a:fillRect/>
          </a:stretch>
        </p:blipFill>
        <p:spPr>
          <a:xfrm>
            <a:off x="729243" y="1320800"/>
            <a:ext cx="4618463" cy="4351338"/>
          </a:xfrm>
        </p:spPr>
      </p:pic>
      <p:sp>
        <p:nvSpPr>
          <p:cNvPr id="7" name="Content Placeholder 6">
            <a:extLst>
              <a:ext uri="{FF2B5EF4-FFF2-40B4-BE49-F238E27FC236}">
                <a16:creationId xmlns:a16="http://schemas.microsoft.com/office/drawing/2014/main" id="{09FB5480-776B-4708-9A8E-06A0867AB072}"/>
              </a:ext>
            </a:extLst>
          </p:cNvPr>
          <p:cNvSpPr>
            <a:spLocks noGrp="1"/>
          </p:cNvSpPr>
          <p:nvPr>
            <p:ph sz="half" idx="2"/>
          </p:nvPr>
        </p:nvSpPr>
        <p:spPr>
          <a:xfrm>
            <a:off x="6172200" y="1543050"/>
            <a:ext cx="5181600" cy="4633913"/>
          </a:xfrm>
        </p:spPr>
        <p:txBody>
          <a:bodyPr/>
          <a:lstStyle/>
          <a:p>
            <a:pPr lvl="1"/>
            <a:r>
              <a:rPr lang="en-IE" dirty="0"/>
              <a:t>Gas Pipeline (under pressure)</a:t>
            </a:r>
          </a:p>
          <a:p>
            <a:pPr lvl="1"/>
            <a:r>
              <a:rPr lang="en-IE" dirty="0"/>
              <a:t>Road  (Motorway network)</a:t>
            </a:r>
          </a:p>
          <a:p>
            <a:pPr lvl="1"/>
            <a:r>
              <a:rPr lang="en-IE" dirty="0"/>
              <a:t>Rail Network</a:t>
            </a:r>
          </a:p>
          <a:p>
            <a:pPr lvl="1"/>
            <a:r>
              <a:rPr lang="en-IE" dirty="0"/>
              <a:t>Shipping (Cork Ports)</a:t>
            </a:r>
          </a:p>
          <a:p>
            <a:pPr lvl="1"/>
            <a:endParaRPr lang="en-IE" dirty="0"/>
          </a:p>
          <a:p>
            <a:pPr marL="457200" lvl="1" indent="0">
              <a:buNone/>
            </a:pPr>
            <a:endParaRPr lang="en-IE" dirty="0"/>
          </a:p>
        </p:txBody>
      </p:sp>
      <p:sp>
        <p:nvSpPr>
          <p:cNvPr id="10" name="TextBox 9">
            <a:extLst>
              <a:ext uri="{FF2B5EF4-FFF2-40B4-BE49-F238E27FC236}">
                <a16:creationId xmlns:a16="http://schemas.microsoft.com/office/drawing/2014/main" id="{1F69217B-F441-468A-85D8-A358733A0F0D}"/>
              </a:ext>
            </a:extLst>
          </p:cNvPr>
          <p:cNvSpPr txBox="1"/>
          <p:nvPr/>
        </p:nvSpPr>
        <p:spPr>
          <a:xfrm>
            <a:off x="76200" y="5630863"/>
            <a:ext cx="6096000" cy="369332"/>
          </a:xfrm>
          <a:prstGeom prst="rect">
            <a:avLst/>
          </a:prstGeom>
          <a:noFill/>
        </p:spPr>
        <p:txBody>
          <a:bodyPr wrap="square">
            <a:spAutoFit/>
          </a:bodyPr>
          <a:lstStyle/>
          <a:p>
            <a:r>
              <a:rPr lang="en-IE" dirty="0"/>
              <a:t>	Map of the gas pipelines in Ireland</a:t>
            </a:r>
          </a:p>
        </p:txBody>
      </p:sp>
      <p:pic>
        <p:nvPicPr>
          <p:cNvPr id="11" name="Picture 10">
            <a:extLst>
              <a:ext uri="{FF2B5EF4-FFF2-40B4-BE49-F238E27FC236}">
                <a16:creationId xmlns:a16="http://schemas.microsoft.com/office/drawing/2014/main" id="{58A0E208-A981-4E25-A61C-1FCF6EAD8AC7}"/>
              </a:ext>
            </a:extLst>
          </p:cNvPr>
          <p:cNvPicPr>
            <a:picLocks noChangeAspect="1"/>
          </p:cNvPicPr>
          <p:nvPr/>
        </p:nvPicPr>
        <p:blipFill>
          <a:blip r:embed="rId3"/>
          <a:stretch>
            <a:fillRect/>
          </a:stretch>
        </p:blipFill>
        <p:spPr>
          <a:xfrm>
            <a:off x="5426650" y="3352800"/>
            <a:ext cx="6317675" cy="2959099"/>
          </a:xfrm>
          <a:prstGeom prst="rect">
            <a:avLst/>
          </a:prstGeom>
        </p:spPr>
      </p:pic>
    </p:spTree>
    <p:extLst>
      <p:ext uri="{BB962C8B-B14F-4D97-AF65-F5344CB8AC3E}">
        <p14:creationId xmlns:p14="http://schemas.microsoft.com/office/powerpoint/2010/main" val="3843532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832F8-F476-4F3A-9EE5-952B7CB6AF34}"/>
              </a:ext>
            </a:extLst>
          </p:cNvPr>
          <p:cNvSpPr>
            <a:spLocks noGrp="1"/>
          </p:cNvSpPr>
          <p:nvPr>
            <p:ph type="title"/>
          </p:nvPr>
        </p:nvSpPr>
        <p:spPr/>
        <p:txBody>
          <a:bodyPr/>
          <a:lstStyle/>
          <a:p>
            <a:r>
              <a:rPr lang="en-IE" b="1" dirty="0"/>
              <a:t>Potential Costs of Infrastructure</a:t>
            </a:r>
          </a:p>
        </p:txBody>
      </p:sp>
      <p:sp>
        <p:nvSpPr>
          <p:cNvPr id="3" name="Content Placeholder 2">
            <a:extLst>
              <a:ext uri="{FF2B5EF4-FFF2-40B4-BE49-F238E27FC236}">
                <a16:creationId xmlns:a16="http://schemas.microsoft.com/office/drawing/2014/main" id="{EDBD3BD9-6874-41E5-9BB4-22D0C566F46F}"/>
              </a:ext>
            </a:extLst>
          </p:cNvPr>
          <p:cNvSpPr>
            <a:spLocks noGrp="1"/>
          </p:cNvSpPr>
          <p:nvPr>
            <p:ph idx="1"/>
          </p:nvPr>
        </p:nvSpPr>
        <p:spPr>
          <a:xfrm>
            <a:off x="838200" y="1690688"/>
            <a:ext cx="10515600" cy="4638992"/>
          </a:xfrm>
        </p:spPr>
        <p:txBody>
          <a:bodyPr>
            <a:normAutofit/>
          </a:bodyPr>
          <a:lstStyle/>
          <a:p>
            <a:r>
              <a:rPr lang="en-IE" dirty="0"/>
              <a:t>Capture and transport: gas compressors at CO2 source points, and pipelines connecting sources with offshore storage sites </a:t>
            </a:r>
          </a:p>
          <a:p>
            <a:r>
              <a:rPr lang="en-IE" dirty="0"/>
              <a:t>Storage: drilling offshore wells and platform linked to the wells with equipment (compressors, pumps, etc) to conduct storage operations. </a:t>
            </a:r>
            <a:r>
              <a:rPr lang="en-IE" sz="2400" dirty="0">
                <a:solidFill>
                  <a:srgbClr val="FF0000"/>
                </a:solidFill>
              </a:rPr>
              <a:t>As a reference value, the cost of drilling the most recent wells in offshore Ireland ranges between 30 – 50 million euros</a:t>
            </a:r>
          </a:p>
          <a:p>
            <a:r>
              <a:rPr lang="en-IE" dirty="0"/>
              <a:t>After storage infrastructures are built, potential costs involve the process of collection (includes separating CO2 from other products and the process of transport and storage)</a:t>
            </a:r>
          </a:p>
          <a:p>
            <a:endParaRPr lang="en-IE" sz="2400" dirty="0">
              <a:solidFill>
                <a:srgbClr val="FF0000"/>
              </a:solidFill>
            </a:endParaRPr>
          </a:p>
        </p:txBody>
      </p:sp>
    </p:spTree>
    <p:extLst>
      <p:ext uri="{BB962C8B-B14F-4D97-AF65-F5344CB8AC3E}">
        <p14:creationId xmlns:p14="http://schemas.microsoft.com/office/powerpoint/2010/main" val="491855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F8B9-5CB6-4AC7-B357-482304A9D275}"/>
              </a:ext>
            </a:extLst>
          </p:cNvPr>
          <p:cNvSpPr>
            <a:spLocks noGrp="1"/>
          </p:cNvSpPr>
          <p:nvPr>
            <p:ph type="title"/>
          </p:nvPr>
        </p:nvSpPr>
        <p:spPr/>
        <p:txBody>
          <a:bodyPr/>
          <a:lstStyle/>
          <a:p>
            <a:r>
              <a:rPr lang="en-IE" dirty="0"/>
              <a:t>Acknowledgements</a:t>
            </a:r>
          </a:p>
        </p:txBody>
      </p:sp>
      <p:pic>
        <p:nvPicPr>
          <p:cNvPr id="6" name="Google Shape;93;p1">
            <a:extLst>
              <a:ext uri="{FF2B5EF4-FFF2-40B4-BE49-F238E27FC236}">
                <a16:creationId xmlns:a16="http://schemas.microsoft.com/office/drawing/2014/main" id="{62425E51-7DC6-4D69-9E61-2EDEDAFB56DD}"/>
              </a:ext>
            </a:extLst>
          </p:cNvPr>
          <p:cNvPicPr preferRelativeResize="0">
            <a:picLocks noGrp="1"/>
          </p:cNvPicPr>
          <p:nvPr>
            <p:ph idx="1"/>
          </p:nvPr>
        </p:nvPicPr>
        <p:blipFill rotWithShape="1">
          <a:blip r:embed="rId2">
            <a:alphaModFix/>
          </a:blip>
          <a:srcRect l="12103" t="22235" r="11674" b="27498"/>
          <a:stretch/>
        </p:blipFill>
        <p:spPr>
          <a:xfrm>
            <a:off x="3238500" y="3678794"/>
            <a:ext cx="2333625" cy="1238250"/>
          </a:xfrm>
          <a:prstGeom prst="rect">
            <a:avLst/>
          </a:prstGeom>
          <a:noFill/>
          <a:ln>
            <a:noFill/>
          </a:ln>
        </p:spPr>
      </p:pic>
      <p:pic>
        <p:nvPicPr>
          <p:cNvPr id="8" name="Picture 7">
            <a:extLst>
              <a:ext uri="{FF2B5EF4-FFF2-40B4-BE49-F238E27FC236}">
                <a16:creationId xmlns:a16="http://schemas.microsoft.com/office/drawing/2014/main" id="{2A02B3D8-7B26-4A57-9DCC-F1BF8F5384F2}"/>
              </a:ext>
            </a:extLst>
          </p:cNvPr>
          <p:cNvPicPr>
            <a:picLocks noChangeAspect="1"/>
          </p:cNvPicPr>
          <p:nvPr/>
        </p:nvPicPr>
        <p:blipFill>
          <a:blip r:embed="rId3"/>
          <a:stretch>
            <a:fillRect/>
          </a:stretch>
        </p:blipFill>
        <p:spPr>
          <a:xfrm>
            <a:off x="6167892" y="3429000"/>
            <a:ext cx="1890258" cy="1890258"/>
          </a:xfrm>
          <a:prstGeom prst="rect">
            <a:avLst/>
          </a:prstGeom>
        </p:spPr>
      </p:pic>
      <p:sp>
        <p:nvSpPr>
          <p:cNvPr id="9" name="TextBox 8">
            <a:extLst>
              <a:ext uri="{FF2B5EF4-FFF2-40B4-BE49-F238E27FC236}">
                <a16:creationId xmlns:a16="http://schemas.microsoft.com/office/drawing/2014/main" id="{613AF4D8-81D7-465E-B1A2-A668CC68469C}"/>
              </a:ext>
            </a:extLst>
          </p:cNvPr>
          <p:cNvSpPr txBox="1"/>
          <p:nvPr/>
        </p:nvSpPr>
        <p:spPr>
          <a:xfrm>
            <a:off x="1581150" y="2266950"/>
            <a:ext cx="6477000" cy="369332"/>
          </a:xfrm>
          <a:prstGeom prst="rect">
            <a:avLst/>
          </a:prstGeom>
          <a:noFill/>
        </p:spPr>
        <p:txBody>
          <a:bodyPr wrap="square" rtlCol="0">
            <a:spAutoFit/>
          </a:bodyPr>
          <a:lstStyle/>
          <a:p>
            <a:r>
              <a:rPr lang="en-IE" dirty="0"/>
              <a:t>Thanks to Pablo Rodríguez-Salgado, </a:t>
            </a:r>
            <a:r>
              <a:rPr lang="en-IE" dirty="0" err="1"/>
              <a:t>iCRAG</a:t>
            </a:r>
            <a:endParaRPr lang="en-IE" dirty="0"/>
          </a:p>
        </p:txBody>
      </p:sp>
    </p:spTree>
    <p:extLst>
      <p:ext uri="{BB962C8B-B14F-4D97-AF65-F5344CB8AC3E}">
        <p14:creationId xmlns:p14="http://schemas.microsoft.com/office/powerpoint/2010/main" val="193358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8335B-EB0B-404A-ACE5-979AD1135DE7}"/>
              </a:ext>
            </a:extLst>
          </p:cNvPr>
          <p:cNvSpPr>
            <a:spLocks noGrp="1"/>
          </p:cNvSpPr>
          <p:nvPr>
            <p:ph type="title"/>
          </p:nvPr>
        </p:nvSpPr>
        <p:spPr>
          <a:xfrm>
            <a:off x="638175" y="18255"/>
            <a:ext cx="10515600" cy="1057657"/>
          </a:xfrm>
        </p:spPr>
        <p:txBody>
          <a:bodyPr/>
          <a:lstStyle/>
          <a:p>
            <a:r>
              <a:rPr lang="en-IE" b="1" dirty="0"/>
              <a:t>Carbon Capture and Storage in Ireland</a:t>
            </a:r>
          </a:p>
        </p:txBody>
      </p:sp>
      <p:sp>
        <p:nvSpPr>
          <p:cNvPr id="3" name="Content Placeholder 2">
            <a:extLst>
              <a:ext uri="{FF2B5EF4-FFF2-40B4-BE49-F238E27FC236}">
                <a16:creationId xmlns:a16="http://schemas.microsoft.com/office/drawing/2014/main" id="{BA8776F8-9C83-40DC-A608-DC2AE3B1F027}"/>
              </a:ext>
            </a:extLst>
          </p:cNvPr>
          <p:cNvSpPr>
            <a:spLocks noGrp="1"/>
          </p:cNvSpPr>
          <p:nvPr>
            <p:ph idx="1"/>
          </p:nvPr>
        </p:nvSpPr>
        <p:spPr>
          <a:xfrm>
            <a:off x="5200650" y="1187253"/>
            <a:ext cx="5695950" cy="4351338"/>
          </a:xfrm>
        </p:spPr>
        <p:txBody>
          <a:bodyPr/>
          <a:lstStyle/>
          <a:p>
            <a:r>
              <a:rPr lang="en-IE" sz="2800" dirty="0">
                <a:cs typeface="Arial" panose="020B0604020202020204" pitchFamily="34" charset="0"/>
              </a:rPr>
              <a:t>Carbon Capture and Storage (CCS) is considered a key technology to combat climate change. </a:t>
            </a:r>
          </a:p>
          <a:p>
            <a:r>
              <a:rPr lang="en-IE" sz="2800" dirty="0">
                <a:cs typeface="Arial" panose="020B0604020202020204" pitchFamily="34" charset="0"/>
              </a:rPr>
              <a:t>The sedimentary Celtic Sea basin offshore in Ireland (Fig. 1) hosts large potential for CO2 storage.</a:t>
            </a:r>
          </a:p>
          <a:p>
            <a:r>
              <a:rPr lang="en-IE" sz="2800" dirty="0">
                <a:cs typeface="Arial" panose="020B0604020202020204" pitchFamily="34" charset="0"/>
              </a:rPr>
              <a:t> This could potentially contribute to the achievement of EU carbon reduction targets. </a:t>
            </a:r>
          </a:p>
          <a:p>
            <a:endParaRPr lang="en-IE" dirty="0"/>
          </a:p>
        </p:txBody>
      </p:sp>
      <p:pic>
        <p:nvPicPr>
          <p:cNvPr id="6" name="Picture 2">
            <a:extLst>
              <a:ext uri="{FF2B5EF4-FFF2-40B4-BE49-F238E27FC236}">
                <a16:creationId xmlns:a16="http://schemas.microsoft.com/office/drawing/2014/main" id="{ED643687-525A-40FE-95A6-63BA2DBD540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778" t="203" r="6479" b="2653"/>
          <a:stretch/>
        </p:blipFill>
        <p:spPr bwMode="auto">
          <a:xfrm>
            <a:off x="838200" y="1075913"/>
            <a:ext cx="3627560" cy="45740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AB17E2A-75A4-4AFF-8F22-D29CB2A054F7}"/>
              </a:ext>
            </a:extLst>
          </p:cNvPr>
          <p:cNvSpPr txBox="1"/>
          <p:nvPr/>
        </p:nvSpPr>
        <p:spPr>
          <a:xfrm>
            <a:off x="566117" y="5782087"/>
            <a:ext cx="8320708" cy="646331"/>
          </a:xfrm>
          <a:prstGeom prst="rect">
            <a:avLst/>
          </a:prstGeom>
          <a:noFill/>
        </p:spPr>
        <p:txBody>
          <a:bodyPr wrap="square" rtlCol="0">
            <a:spAutoFit/>
          </a:bodyPr>
          <a:lstStyle/>
          <a:p>
            <a:pPr algn="just"/>
            <a:r>
              <a:rPr lang="en-US" sz="1800" b="1" dirty="0"/>
              <a:t>Figure 1.  </a:t>
            </a:r>
            <a:r>
              <a:rPr lang="en-IE" sz="1800" dirty="0"/>
              <a:t>Wells drilled in the Irish offshore (each colour represents a different sedimentary basin) and main onshore CO2 sources.</a:t>
            </a:r>
            <a:endParaRPr lang="en-US" sz="1800" dirty="0"/>
          </a:p>
        </p:txBody>
      </p:sp>
    </p:spTree>
    <p:extLst>
      <p:ext uri="{BB962C8B-B14F-4D97-AF65-F5344CB8AC3E}">
        <p14:creationId xmlns:p14="http://schemas.microsoft.com/office/powerpoint/2010/main" val="923103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3CA2-6E32-47A7-B0ED-6DF14EACA344}"/>
              </a:ext>
            </a:extLst>
          </p:cNvPr>
          <p:cNvSpPr>
            <a:spLocks noGrp="1"/>
          </p:cNvSpPr>
          <p:nvPr>
            <p:ph type="title"/>
          </p:nvPr>
        </p:nvSpPr>
        <p:spPr>
          <a:xfrm>
            <a:off x="314325" y="55059"/>
            <a:ext cx="10515600" cy="1325563"/>
          </a:xfrm>
        </p:spPr>
        <p:txBody>
          <a:bodyPr/>
          <a:lstStyle/>
          <a:p>
            <a:r>
              <a:rPr lang="en-IE" sz="4400" b="0" i="0" u="none" strike="noStrike" dirty="0">
                <a:solidFill>
                  <a:srgbClr val="000000"/>
                </a:solidFill>
                <a:effectLst/>
                <a:latin typeface="Arial" panose="020B0604020202020204" pitchFamily="34" charset="0"/>
              </a:rPr>
              <a:t>CO2 Storage</a:t>
            </a:r>
            <a:endParaRPr lang="en-IE" dirty="0"/>
          </a:p>
        </p:txBody>
      </p:sp>
      <p:sp>
        <p:nvSpPr>
          <p:cNvPr id="3" name="Content Placeholder 2">
            <a:extLst>
              <a:ext uri="{FF2B5EF4-FFF2-40B4-BE49-F238E27FC236}">
                <a16:creationId xmlns:a16="http://schemas.microsoft.com/office/drawing/2014/main" id="{76732AFE-04D4-4E79-8BF8-179369079526}"/>
              </a:ext>
            </a:extLst>
          </p:cNvPr>
          <p:cNvSpPr>
            <a:spLocks noGrp="1"/>
          </p:cNvSpPr>
          <p:nvPr>
            <p:ph idx="1"/>
          </p:nvPr>
        </p:nvSpPr>
        <p:spPr>
          <a:xfrm>
            <a:off x="314325" y="1253330"/>
            <a:ext cx="4733925" cy="5033169"/>
          </a:xfrm>
        </p:spPr>
        <p:txBody>
          <a:bodyPr>
            <a:normAutofit/>
          </a:bodyPr>
          <a:lstStyle/>
          <a:p>
            <a:r>
              <a:rPr lang="en-IE" sz="2000" dirty="0">
                <a:solidFill>
                  <a:srgbClr val="000000"/>
                </a:solidFill>
                <a:latin typeface="Arial" panose="020B0604020202020204" pitchFamily="34" charset="0"/>
              </a:rPr>
              <a:t>I</a:t>
            </a:r>
            <a:r>
              <a:rPr lang="en-IE" sz="2000" b="0" i="0" u="none" strike="noStrike" dirty="0">
                <a:solidFill>
                  <a:srgbClr val="000000"/>
                </a:solidFill>
                <a:effectLst/>
                <a:latin typeface="Arial" panose="020B0604020202020204" pitchFamily="34" charset="0"/>
              </a:rPr>
              <a:t>nvolves first </a:t>
            </a:r>
            <a:r>
              <a:rPr lang="en-IE" sz="2000" b="1" i="0" u="none" strike="noStrike" dirty="0">
                <a:solidFill>
                  <a:srgbClr val="000000"/>
                </a:solidFill>
                <a:effectLst/>
                <a:latin typeface="Arial" panose="020B0604020202020204" pitchFamily="34" charset="0"/>
              </a:rPr>
              <a:t>capturing</a:t>
            </a:r>
            <a:r>
              <a:rPr lang="en-IE" sz="2000" b="0" i="0" u="none" strike="noStrike" dirty="0">
                <a:solidFill>
                  <a:srgbClr val="000000"/>
                </a:solidFill>
                <a:effectLst/>
                <a:latin typeface="Arial" panose="020B0604020202020204" pitchFamily="34" charset="0"/>
              </a:rPr>
              <a:t> CO2, </a:t>
            </a:r>
            <a:r>
              <a:rPr lang="en-IE" sz="2000" b="1" i="0" u="none" strike="noStrike" dirty="0">
                <a:solidFill>
                  <a:srgbClr val="000000"/>
                </a:solidFill>
                <a:effectLst/>
                <a:latin typeface="Arial" panose="020B0604020202020204" pitchFamily="34" charset="0"/>
              </a:rPr>
              <a:t>pressurising</a:t>
            </a:r>
            <a:r>
              <a:rPr lang="en-IE" sz="2000" b="0" i="0" u="none" strike="noStrike" dirty="0">
                <a:solidFill>
                  <a:srgbClr val="000000"/>
                </a:solidFill>
                <a:effectLst/>
                <a:latin typeface="Arial" panose="020B0604020202020204" pitchFamily="34" charset="0"/>
              </a:rPr>
              <a:t> it to bring it to its liquid state and </a:t>
            </a:r>
            <a:r>
              <a:rPr lang="en-IE" sz="2000" b="1" i="0" u="none" strike="noStrike" dirty="0">
                <a:solidFill>
                  <a:srgbClr val="000000"/>
                </a:solidFill>
                <a:effectLst/>
                <a:latin typeface="Arial" panose="020B0604020202020204" pitchFamily="34" charset="0"/>
              </a:rPr>
              <a:t>transport</a:t>
            </a:r>
            <a:r>
              <a:rPr lang="en-IE" sz="2000" b="0" i="0" u="none" strike="noStrike" dirty="0">
                <a:solidFill>
                  <a:srgbClr val="000000"/>
                </a:solidFill>
                <a:effectLst/>
                <a:latin typeface="Arial" panose="020B0604020202020204" pitchFamily="34" charset="0"/>
              </a:rPr>
              <a:t> it through pipelines or vessels to the storage facility </a:t>
            </a:r>
          </a:p>
          <a:p>
            <a:r>
              <a:rPr lang="en-IE" sz="2000" b="0" i="0" u="none" strike="noStrike" dirty="0">
                <a:solidFill>
                  <a:srgbClr val="000000"/>
                </a:solidFill>
                <a:effectLst/>
                <a:latin typeface="Arial" panose="020B0604020202020204" pitchFamily="34" charset="0"/>
              </a:rPr>
              <a:t>The storage facility involves one or more wells reaching </a:t>
            </a:r>
            <a:r>
              <a:rPr lang="en-IE" sz="2000" b="1" i="0" u="none" strike="noStrike" dirty="0">
                <a:solidFill>
                  <a:srgbClr val="000000"/>
                </a:solidFill>
                <a:effectLst/>
                <a:latin typeface="Arial" panose="020B0604020202020204" pitchFamily="34" charset="0"/>
              </a:rPr>
              <a:t>depths &gt; 1000 m</a:t>
            </a:r>
            <a:r>
              <a:rPr lang="en-IE" sz="2000" b="0" i="0" u="none" strike="noStrike" dirty="0">
                <a:solidFill>
                  <a:srgbClr val="000000"/>
                </a:solidFill>
                <a:effectLst/>
                <a:latin typeface="Arial" panose="020B0604020202020204" pitchFamily="34" charset="0"/>
              </a:rPr>
              <a:t> </a:t>
            </a:r>
          </a:p>
          <a:p>
            <a:r>
              <a:rPr lang="en-IE" sz="2000" dirty="0">
                <a:solidFill>
                  <a:srgbClr val="000000"/>
                </a:solidFill>
                <a:latin typeface="Arial" panose="020B0604020202020204" pitchFamily="34" charset="0"/>
              </a:rPr>
              <a:t>A</a:t>
            </a:r>
            <a:r>
              <a:rPr lang="en-IE" sz="2000" b="0" i="0" u="none" strike="noStrike" dirty="0">
                <a:solidFill>
                  <a:srgbClr val="000000"/>
                </a:solidFill>
                <a:effectLst/>
                <a:latin typeface="Arial" panose="020B0604020202020204" pitchFamily="34" charset="0"/>
              </a:rPr>
              <a:t> </a:t>
            </a:r>
            <a:r>
              <a:rPr lang="en-IE" sz="2000" b="1" i="0" u="none" strike="noStrike" dirty="0">
                <a:solidFill>
                  <a:srgbClr val="000000"/>
                </a:solidFill>
                <a:effectLst/>
                <a:latin typeface="Arial" panose="020B0604020202020204" pitchFamily="34" charset="0"/>
              </a:rPr>
              <a:t>trap</a:t>
            </a:r>
            <a:r>
              <a:rPr lang="en-IE" sz="2000" b="0" i="0" u="none" strike="noStrike" dirty="0">
                <a:solidFill>
                  <a:srgbClr val="000000"/>
                </a:solidFill>
                <a:effectLst/>
                <a:latin typeface="Arial" panose="020B0604020202020204" pitchFamily="34" charset="0"/>
              </a:rPr>
              <a:t> (a geological structure that contains the fluid) </a:t>
            </a:r>
          </a:p>
          <a:p>
            <a:r>
              <a:rPr lang="en-IE" sz="2000" dirty="0">
                <a:solidFill>
                  <a:srgbClr val="000000"/>
                </a:solidFill>
                <a:latin typeface="Arial" panose="020B0604020202020204" pitchFamily="34" charset="0"/>
              </a:rPr>
              <a:t>A</a:t>
            </a:r>
            <a:r>
              <a:rPr lang="en-IE" sz="2000" b="0" i="0" u="none" strike="noStrike" dirty="0">
                <a:solidFill>
                  <a:srgbClr val="000000"/>
                </a:solidFill>
                <a:effectLst/>
                <a:latin typeface="Arial" panose="020B0604020202020204" pitchFamily="34" charset="0"/>
              </a:rPr>
              <a:t> </a:t>
            </a:r>
            <a:r>
              <a:rPr lang="en-IE" sz="2000" b="1" i="0" u="none" strike="noStrike" dirty="0">
                <a:solidFill>
                  <a:srgbClr val="000000"/>
                </a:solidFill>
                <a:effectLst/>
                <a:latin typeface="Arial" panose="020B0604020202020204" pitchFamily="34" charset="0"/>
              </a:rPr>
              <a:t>reservoir</a:t>
            </a:r>
            <a:r>
              <a:rPr lang="en-IE" sz="2000" b="0" i="0" u="none" strike="noStrike" dirty="0">
                <a:solidFill>
                  <a:srgbClr val="000000"/>
                </a:solidFill>
                <a:effectLst/>
                <a:latin typeface="Arial" panose="020B0604020202020204" pitchFamily="34" charset="0"/>
              </a:rPr>
              <a:t> (porous rock in which the fluid is stored), and </a:t>
            </a:r>
          </a:p>
          <a:p>
            <a:r>
              <a:rPr lang="en-IE" sz="2000" dirty="0">
                <a:solidFill>
                  <a:srgbClr val="000000"/>
                </a:solidFill>
                <a:latin typeface="Arial" panose="020B0604020202020204" pitchFamily="34" charset="0"/>
              </a:rPr>
              <a:t>A</a:t>
            </a:r>
            <a:r>
              <a:rPr lang="en-IE" sz="2000" b="0" i="0" u="none" strike="noStrike" dirty="0">
                <a:solidFill>
                  <a:srgbClr val="000000"/>
                </a:solidFill>
                <a:effectLst/>
                <a:latin typeface="Arial" panose="020B0604020202020204" pitchFamily="34" charset="0"/>
              </a:rPr>
              <a:t> </a:t>
            </a:r>
            <a:r>
              <a:rPr lang="en-IE" sz="2000" b="1" i="0" u="none" strike="noStrike" dirty="0">
                <a:solidFill>
                  <a:srgbClr val="000000"/>
                </a:solidFill>
                <a:effectLst/>
                <a:latin typeface="Arial" panose="020B0604020202020204" pitchFamily="34" charset="0"/>
              </a:rPr>
              <a:t>seal</a:t>
            </a:r>
            <a:r>
              <a:rPr lang="en-IE" sz="2000" b="0" i="0" u="none" strike="noStrike" dirty="0">
                <a:solidFill>
                  <a:srgbClr val="000000"/>
                </a:solidFill>
                <a:effectLst/>
                <a:latin typeface="Arial" panose="020B0604020202020204" pitchFamily="34" charset="0"/>
              </a:rPr>
              <a:t> (impermeable rock that prevents the CO2 to escape to the surface)</a:t>
            </a:r>
            <a:endParaRPr lang="en-IE" sz="2000" dirty="0"/>
          </a:p>
        </p:txBody>
      </p:sp>
      <p:pic>
        <p:nvPicPr>
          <p:cNvPr id="4" name="Picture 3">
            <a:extLst>
              <a:ext uri="{FF2B5EF4-FFF2-40B4-BE49-F238E27FC236}">
                <a16:creationId xmlns:a16="http://schemas.microsoft.com/office/drawing/2014/main" id="{58F010F7-F79C-478B-A9AB-C02E2F17B289}"/>
              </a:ext>
            </a:extLst>
          </p:cNvPr>
          <p:cNvPicPr>
            <a:picLocks noChangeAspect="1"/>
          </p:cNvPicPr>
          <p:nvPr/>
        </p:nvPicPr>
        <p:blipFill>
          <a:blip r:embed="rId2"/>
          <a:stretch>
            <a:fillRect/>
          </a:stretch>
        </p:blipFill>
        <p:spPr>
          <a:xfrm>
            <a:off x="5572125" y="1143000"/>
            <a:ext cx="6410325" cy="4288922"/>
          </a:xfrm>
          <a:prstGeom prst="rect">
            <a:avLst/>
          </a:prstGeom>
        </p:spPr>
      </p:pic>
    </p:spTree>
    <p:extLst>
      <p:ext uri="{BB962C8B-B14F-4D97-AF65-F5344CB8AC3E}">
        <p14:creationId xmlns:p14="http://schemas.microsoft.com/office/powerpoint/2010/main" val="380407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778B-4C5B-4E78-AC18-6CEF6C658526}"/>
              </a:ext>
            </a:extLst>
          </p:cNvPr>
          <p:cNvSpPr>
            <a:spLocks noGrp="1"/>
          </p:cNvSpPr>
          <p:nvPr>
            <p:ph type="title"/>
          </p:nvPr>
        </p:nvSpPr>
        <p:spPr>
          <a:xfrm>
            <a:off x="428625" y="127001"/>
            <a:ext cx="10515600" cy="856974"/>
          </a:xfrm>
        </p:spPr>
        <p:txBody>
          <a:bodyPr/>
          <a:lstStyle/>
          <a:p>
            <a:r>
              <a:rPr lang="en-IE" b="1" dirty="0"/>
              <a:t>CO2 Storage in the Celtic Sea</a:t>
            </a:r>
          </a:p>
        </p:txBody>
      </p:sp>
      <p:sp>
        <p:nvSpPr>
          <p:cNvPr id="3" name="Content Placeholder 2">
            <a:extLst>
              <a:ext uri="{FF2B5EF4-FFF2-40B4-BE49-F238E27FC236}">
                <a16:creationId xmlns:a16="http://schemas.microsoft.com/office/drawing/2014/main" id="{226A6572-F7C1-455E-BF9C-0A9479C38420}"/>
              </a:ext>
            </a:extLst>
          </p:cNvPr>
          <p:cNvSpPr>
            <a:spLocks noGrp="1"/>
          </p:cNvSpPr>
          <p:nvPr>
            <p:ph idx="1"/>
          </p:nvPr>
        </p:nvSpPr>
        <p:spPr>
          <a:xfrm>
            <a:off x="272661" y="1211401"/>
            <a:ext cx="5467350" cy="5268912"/>
          </a:xfrm>
        </p:spPr>
        <p:txBody>
          <a:bodyPr>
            <a:normAutofit fontScale="92500" lnSpcReduction="10000"/>
          </a:bodyPr>
          <a:lstStyle/>
          <a:p>
            <a:r>
              <a:rPr lang="en-IE" sz="2800" dirty="0">
                <a:cs typeface="Arial" panose="020B0604020202020204" pitchFamily="34" charset="0"/>
              </a:rPr>
              <a:t>Researchers at </a:t>
            </a:r>
            <a:r>
              <a:rPr lang="en-IE" sz="2800" dirty="0" err="1">
                <a:cs typeface="Arial" panose="020B0604020202020204" pitchFamily="34" charset="0"/>
              </a:rPr>
              <a:t>iCRAG</a:t>
            </a:r>
            <a:r>
              <a:rPr lang="en-IE" sz="2800" dirty="0">
                <a:cs typeface="Arial" panose="020B0604020202020204" pitchFamily="34" charset="0"/>
              </a:rPr>
              <a:t> are investigating the CO2 storage potential of the Celtic Sea basin rock structure (Fig. 2) using Ireland’s hydrocarbon (oil &amp; gas) exploration database. </a:t>
            </a:r>
          </a:p>
          <a:p>
            <a:pPr marL="0" indent="0">
              <a:buNone/>
            </a:pPr>
            <a:endParaRPr lang="en-IE" sz="2800" dirty="0">
              <a:cs typeface="Arial" panose="020B0604020202020204" pitchFamily="34" charset="0"/>
            </a:endParaRPr>
          </a:p>
          <a:p>
            <a:r>
              <a:rPr lang="en-IE" sz="2800" dirty="0">
                <a:cs typeface="Arial" panose="020B0604020202020204" pitchFamily="34" charset="0"/>
              </a:rPr>
              <a:t>The relatively shallow water depths (+/-100 m, Fig. 2), the presence of proven seal and reservoir units and its proximity to large CO2 sources onshore, makes the Celtic Sea basin an ideal location for CO2 storage projects. </a:t>
            </a:r>
          </a:p>
          <a:p>
            <a:endParaRPr lang="en-IE" sz="2800" dirty="0">
              <a:cs typeface="Arial" panose="020B0604020202020204" pitchFamily="34" charset="0"/>
            </a:endParaRPr>
          </a:p>
          <a:p>
            <a:endParaRPr lang="en-IE" sz="2800" dirty="0">
              <a:cs typeface="Arial" panose="020B0604020202020204" pitchFamily="34" charset="0"/>
            </a:endParaRPr>
          </a:p>
          <a:p>
            <a:endParaRPr lang="en-IE" dirty="0"/>
          </a:p>
        </p:txBody>
      </p:sp>
      <p:pic>
        <p:nvPicPr>
          <p:cNvPr id="6" name="Picture 5">
            <a:extLst>
              <a:ext uri="{FF2B5EF4-FFF2-40B4-BE49-F238E27FC236}">
                <a16:creationId xmlns:a16="http://schemas.microsoft.com/office/drawing/2014/main" id="{7C51332B-80A2-46D3-998B-5FF311BC9635}"/>
              </a:ext>
            </a:extLst>
          </p:cNvPr>
          <p:cNvPicPr>
            <a:picLocks noChangeAspect="1"/>
          </p:cNvPicPr>
          <p:nvPr/>
        </p:nvPicPr>
        <p:blipFill>
          <a:blip r:embed="rId3"/>
          <a:stretch>
            <a:fillRect/>
          </a:stretch>
        </p:blipFill>
        <p:spPr>
          <a:xfrm>
            <a:off x="6191701" y="1130853"/>
            <a:ext cx="5474767" cy="3962400"/>
          </a:xfrm>
          <a:prstGeom prst="rect">
            <a:avLst/>
          </a:prstGeom>
        </p:spPr>
      </p:pic>
      <p:sp>
        <p:nvSpPr>
          <p:cNvPr id="11" name="TextBox 10">
            <a:extLst>
              <a:ext uri="{FF2B5EF4-FFF2-40B4-BE49-F238E27FC236}">
                <a16:creationId xmlns:a16="http://schemas.microsoft.com/office/drawing/2014/main" id="{71B22DBB-20B3-46F7-BDC2-29624AE403D1}"/>
              </a:ext>
            </a:extLst>
          </p:cNvPr>
          <p:cNvSpPr txBox="1"/>
          <p:nvPr/>
        </p:nvSpPr>
        <p:spPr>
          <a:xfrm>
            <a:off x="6291470" y="5374164"/>
            <a:ext cx="5374998" cy="646331"/>
          </a:xfrm>
          <a:prstGeom prst="rect">
            <a:avLst/>
          </a:prstGeom>
          <a:noFill/>
        </p:spPr>
        <p:txBody>
          <a:bodyPr wrap="square" rtlCol="0">
            <a:spAutoFit/>
          </a:bodyPr>
          <a:lstStyle/>
          <a:p>
            <a:r>
              <a:rPr lang="en-US" sz="1800" b="1" dirty="0"/>
              <a:t>Figure 2.  </a:t>
            </a:r>
            <a:r>
              <a:rPr lang="en-US" sz="1800" dirty="0"/>
              <a:t>A) </a:t>
            </a:r>
            <a:r>
              <a:rPr lang="en-IE" sz="1800" dirty="0"/>
              <a:t>Bathymetric map of offshore Ireland showing the location of the Celtic sea Basins</a:t>
            </a:r>
            <a:endParaRPr lang="en-IE" dirty="0"/>
          </a:p>
        </p:txBody>
      </p:sp>
    </p:spTree>
    <p:extLst>
      <p:ext uri="{BB962C8B-B14F-4D97-AF65-F5344CB8AC3E}">
        <p14:creationId xmlns:p14="http://schemas.microsoft.com/office/powerpoint/2010/main" val="4204647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arbon Capture and Storage">
            <a:hlinkClick r:id="" action="ppaction://media"/>
            <a:extLst>
              <a:ext uri="{FF2B5EF4-FFF2-40B4-BE49-F238E27FC236}">
                <a16:creationId xmlns:a16="http://schemas.microsoft.com/office/drawing/2014/main" id="{125E9EDE-668A-4A83-A336-E5D03D257DBE}"/>
              </a:ext>
            </a:extLst>
          </p:cNvPr>
          <p:cNvPicPr>
            <a:picLocks noRot="1" noChangeAspect="1"/>
          </p:cNvPicPr>
          <p:nvPr>
            <a:videoFile r:link="rId1"/>
          </p:nvPr>
        </p:nvPicPr>
        <p:blipFill>
          <a:blip r:embed="rId3"/>
          <a:stretch>
            <a:fillRect/>
          </a:stretch>
        </p:blipFill>
        <p:spPr>
          <a:xfrm>
            <a:off x="590688" y="318499"/>
            <a:ext cx="11368431" cy="6423163"/>
          </a:xfrm>
          <a:prstGeom prst="rect">
            <a:avLst/>
          </a:prstGeom>
        </p:spPr>
      </p:pic>
    </p:spTree>
    <p:extLst>
      <p:ext uri="{BB962C8B-B14F-4D97-AF65-F5344CB8AC3E}">
        <p14:creationId xmlns:p14="http://schemas.microsoft.com/office/powerpoint/2010/main" val="420189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2331C-15E8-4BFF-B00B-F5F321500299}"/>
              </a:ext>
            </a:extLst>
          </p:cNvPr>
          <p:cNvSpPr>
            <a:spLocks noGrp="1"/>
          </p:cNvSpPr>
          <p:nvPr>
            <p:ph type="title"/>
          </p:nvPr>
        </p:nvSpPr>
        <p:spPr>
          <a:xfrm>
            <a:off x="531743" y="698642"/>
            <a:ext cx="10030091" cy="474175"/>
          </a:xfrm>
        </p:spPr>
        <p:txBody>
          <a:bodyPr>
            <a:normAutofit fontScale="90000"/>
          </a:bodyPr>
          <a:lstStyle/>
          <a:p>
            <a:r>
              <a:rPr lang="en-US" sz="4400" b="1" dirty="0">
                <a:latin typeface="Arial" panose="020B0604020202020204" pitchFamily="34" charset="0"/>
                <a:cs typeface="Arial" panose="020B0604020202020204" pitchFamily="34" charset="0"/>
              </a:rPr>
              <a:t>The CO2 Storage </a:t>
            </a:r>
            <a:r>
              <a:rPr lang="en-US" b="1" dirty="0">
                <a:latin typeface="Arial" panose="020B0604020202020204" pitchFamily="34" charset="0"/>
                <a:cs typeface="Arial" panose="020B0604020202020204" pitchFamily="34" charset="0"/>
              </a:rPr>
              <a:t>E</a:t>
            </a:r>
            <a:r>
              <a:rPr lang="en-US" sz="4400" b="1" dirty="0">
                <a:latin typeface="Arial" panose="020B0604020202020204" pitchFamily="34" charset="0"/>
                <a:cs typeface="Arial" panose="020B0604020202020204" pitchFamily="34" charset="0"/>
              </a:rPr>
              <a:t>lements</a:t>
            </a:r>
            <a:br>
              <a:rPr lang="en-US" sz="4400" b="1" dirty="0">
                <a:latin typeface="Arial" panose="020B0604020202020204" pitchFamily="34" charset="0"/>
                <a:cs typeface="Arial" panose="020B0604020202020204" pitchFamily="34" charset="0"/>
              </a:rPr>
            </a:br>
            <a:endParaRPr lang="en-IE" dirty="0"/>
          </a:p>
        </p:txBody>
      </p:sp>
      <p:sp>
        <p:nvSpPr>
          <p:cNvPr id="3" name="Content Placeholder 2">
            <a:extLst>
              <a:ext uri="{FF2B5EF4-FFF2-40B4-BE49-F238E27FC236}">
                <a16:creationId xmlns:a16="http://schemas.microsoft.com/office/drawing/2014/main" id="{12BA3905-D4FA-4F29-8070-BCAE66CA90AA}"/>
              </a:ext>
            </a:extLst>
          </p:cNvPr>
          <p:cNvSpPr>
            <a:spLocks noGrp="1"/>
          </p:cNvSpPr>
          <p:nvPr>
            <p:ph idx="1"/>
          </p:nvPr>
        </p:nvSpPr>
        <p:spPr>
          <a:xfrm>
            <a:off x="6313005" y="1053897"/>
            <a:ext cx="5347252" cy="5219902"/>
          </a:xfrm>
        </p:spPr>
        <p:txBody>
          <a:bodyPr>
            <a:normAutofit/>
          </a:bodyPr>
          <a:lstStyle/>
          <a:p>
            <a:r>
              <a:rPr lang="en-IE" sz="2800" dirty="0"/>
              <a:t>During this study the CO2 storage capacity of the Celtic Sea basin has been evaluated.</a:t>
            </a:r>
          </a:p>
          <a:p>
            <a:r>
              <a:rPr lang="en-IE" dirty="0"/>
              <a:t>96 locations have been mapped </a:t>
            </a:r>
          </a:p>
          <a:p>
            <a:r>
              <a:rPr lang="en-IE" dirty="0"/>
              <a:t>The elements being investigated include the main trap, a seal (S) made up of a thick layer of Cretaceous chalk and reservoir units (R).</a:t>
            </a:r>
            <a:endParaRPr lang="en-IE" sz="2800" dirty="0"/>
          </a:p>
        </p:txBody>
      </p:sp>
      <p:pic>
        <p:nvPicPr>
          <p:cNvPr id="7" name="Picture 6">
            <a:extLst>
              <a:ext uri="{FF2B5EF4-FFF2-40B4-BE49-F238E27FC236}">
                <a16:creationId xmlns:a16="http://schemas.microsoft.com/office/drawing/2014/main" id="{BECC5673-75F1-41BF-8536-C250F6F60660}"/>
              </a:ext>
            </a:extLst>
          </p:cNvPr>
          <p:cNvPicPr>
            <a:picLocks noChangeAspect="1"/>
          </p:cNvPicPr>
          <p:nvPr/>
        </p:nvPicPr>
        <p:blipFill>
          <a:blip r:embed="rId3"/>
          <a:stretch>
            <a:fillRect/>
          </a:stretch>
        </p:blipFill>
        <p:spPr>
          <a:xfrm>
            <a:off x="531745" y="1272972"/>
            <a:ext cx="5347252" cy="3798392"/>
          </a:xfrm>
          <a:prstGeom prst="rect">
            <a:avLst/>
          </a:prstGeom>
        </p:spPr>
      </p:pic>
      <p:sp>
        <p:nvSpPr>
          <p:cNvPr id="9" name="TextBox 8">
            <a:extLst>
              <a:ext uri="{FF2B5EF4-FFF2-40B4-BE49-F238E27FC236}">
                <a16:creationId xmlns:a16="http://schemas.microsoft.com/office/drawing/2014/main" id="{7E3DE2AE-87BF-45FD-A648-BD0775D7AE2D}"/>
              </a:ext>
            </a:extLst>
          </p:cNvPr>
          <p:cNvSpPr txBox="1"/>
          <p:nvPr/>
        </p:nvSpPr>
        <p:spPr>
          <a:xfrm>
            <a:off x="531745" y="5171518"/>
            <a:ext cx="5347251" cy="646331"/>
          </a:xfrm>
          <a:prstGeom prst="rect">
            <a:avLst/>
          </a:prstGeom>
          <a:noFill/>
        </p:spPr>
        <p:txBody>
          <a:bodyPr wrap="square">
            <a:spAutoFit/>
          </a:bodyPr>
          <a:lstStyle/>
          <a:p>
            <a:r>
              <a:rPr lang="en-IE" dirty="0"/>
              <a:t>Figure 3.  The Upper Cretaceous CO2 storage play in the Celtic Sea. </a:t>
            </a:r>
          </a:p>
        </p:txBody>
      </p:sp>
    </p:spTree>
    <p:extLst>
      <p:ext uri="{BB962C8B-B14F-4D97-AF65-F5344CB8AC3E}">
        <p14:creationId xmlns:p14="http://schemas.microsoft.com/office/powerpoint/2010/main" val="3578996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3B282-969D-4645-A197-BBB5E8A1DBB1}"/>
              </a:ext>
            </a:extLst>
          </p:cNvPr>
          <p:cNvSpPr>
            <a:spLocks noGrp="1"/>
          </p:cNvSpPr>
          <p:nvPr>
            <p:ph type="title"/>
          </p:nvPr>
        </p:nvSpPr>
        <p:spPr>
          <a:xfrm>
            <a:off x="380143" y="205483"/>
            <a:ext cx="10202131" cy="584775"/>
          </a:xfrm>
        </p:spPr>
        <p:txBody>
          <a:bodyPr>
            <a:normAutofit fontScale="90000"/>
          </a:bodyPr>
          <a:lstStyle/>
          <a:p>
            <a:r>
              <a:rPr lang="en-IE" b="1" dirty="0"/>
              <a:t>Geological Knowledge</a:t>
            </a:r>
          </a:p>
        </p:txBody>
      </p:sp>
      <p:sp>
        <p:nvSpPr>
          <p:cNvPr id="3" name="Content Placeholder 2">
            <a:extLst>
              <a:ext uri="{FF2B5EF4-FFF2-40B4-BE49-F238E27FC236}">
                <a16:creationId xmlns:a16="http://schemas.microsoft.com/office/drawing/2014/main" id="{3376A779-9246-4066-9615-ED1BC83B221E}"/>
              </a:ext>
            </a:extLst>
          </p:cNvPr>
          <p:cNvSpPr>
            <a:spLocks noGrp="1"/>
          </p:cNvSpPr>
          <p:nvPr>
            <p:ph idx="1"/>
          </p:nvPr>
        </p:nvSpPr>
        <p:spPr>
          <a:xfrm>
            <a:off x="942975" y="3760342"/>
            <a:ext cx="10306050" cy="2249933"/>
          </a:xfrm>
        </p:spPr>
        <p:txBody>
          <a:bodyPr>
            <a:normAutofit fontScale="85000" lnSpcReduction="20000"/>
          </a:bodyPr>
          <a:lstStyle/>
          <a:p>
            <a:r>
              <a:rPr lang="en-IE" dirty="0"/>
              <a:t>Geological knowledge is critical to predict the amount of energy that can be stored, and develop the storage site</a:t>
            </a:r>
          </a:p>
          <a:p>
            <a:r>
              <a:rPr lang="en-IE" dirty="0"/>
              <a:t>In Ireland we have access to subsurface rock information from 50 years of hydrocarbon exploration:</a:t>
            </a:r>
          </a:p>
          <a:p>
            <a:pPr lvl="1"/>
            <a:r>
              <a:rPr lang="en-IE" b="1" dirty="0"/>
              <a:t>Wells: </a:t>
            </a:r>
            <a:r>
              <a:rPr lang="en-IE" dirty="0"/>
              <a:t>Direct access to the rocks, but the information is spatially restricted</a:t>
            </a:r>
          </a:p>
          <a:p>
            <a:pPr lvl="1"/>
            <a:r>
              <a:rPr lang="en-IE" b="1" dirty="0"/>
              <a:t>Seismic: </a:t>
            </a:r>
            <a:r>
              <a:rPr lang="en-IE" dirty="0"/>
              <a:t>Regional access to the rocks, we can see faults, folds, gross thickness of beds, but the scale of observation is too coarse (no direct access to rocks, beds thinner than 30 m are not imaged.)</a:t>
            </a:r>
          </a:p>
          <a:p>
            <a:endParaRPr lang="en-IE" dirty="0"/>
          </a:p>
        </p:txBody>
      </p:sp>
      <p:pic>
        <p:nvPicPr>
          <p:cNvPr id="2050" name="Picture 2">
            <a:extLst>
              <a:ext uri="{FF2B5EF4-FFF2-40B4-BE49-F238E27FC236}">
                <a16:creationId xmlns:a16="http://schemas.microsoft.com/office/drawing/2014/main" id="{156891DF-3C73-4F9E-8BB6-A0F89AF16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922558"/>
            <a:ext cx="3571875" cy="20544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3B1723D-4600-4AF1-82E9-232FF4604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1" y="921158"/>
            <a:ext cx="3537375" cy="20558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D1ADED0-B7B9-4888-BD1C-350CD92B7758}"/>
              </a:ext>
            </a:extLst>
          </p:cNvPr>
          <p:cNvSpPr txBox="1"/>
          <p:nvPr/>
        </p:nvSpPr>
        <p:spPr>
          <a:xfrm>
            <a:off x="2867025" y="2976970"/>
            <a:ext cx="6102314" cy="584775"/>
          </a:xfrm>
          <a:prstGeom prst="rect">
            <a:avLst/>
          </a:prstGeom>
          <a:noFill/>
        </p:spPr>
        <p:txBody>
          <a:bodyPr wrap="square">
            <a:spAutoFit/>
          </a:bodyPr>
          <a:lstStyle/>
          <a:p>
            <a:r>
              <a:rPr lang="en-IE" sz="1600" dirty="0"/>
              <a:t>Seismic (left) and borehole (right) database in the Celtic Sea. </a:t>
            </a:r>
            <a:br>
              <a:rPr lang="en-IE" sz="1600" dirty="0"/>
            </a:br>
            <a:r>
              <a:rPr lang="en-IE" sz="1600" dirty="0"/>
              <a:t>The yellow-green colour = 100 - 125 m of water depth. </a:t>
            </a:r>
          </a:p>
        </p:txBody>
      </p:sp>
    </p:spTree>
    <p:extLst>
      <p:ext uri="{BB962C8B-B14F-4D97-AF65-F5344CB8AC3E}">
        <p14:creationId xmlns:p14="http://schemas.microsoft.com/office/powerpoint/2010/main" val="4193458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3D14-9802-4FFC-970F-ED0EA195365C}"/>
              </a:ext>
            </a:extLst>
          </p:cNvPr>
          <p:cNvSpPr>
            <a:spLocks noGrp="1"/>
          </p:cNvSpPr>
          <p:nvPr>
            <p:ph type="title"/>
          </p:nvPr>
        </p:nvSpPr>
        <p:spPr>
          <a:xfrm>
            <a:off x="323850" y="98426"/>
            <a:ext cx="10515600" cy="711200"/>
          </a:xfrm>
        </p:spPr>
        <p:txBody>
          <a:bodyPr/>
          <a:lstStyle/>
          <a:p>
            <a:r>
              <a:rPr lang="en-IE" b="1" dirty="0"/>
              <a:t>CO2 Emissions in Ireland by Sector</a:t>
            </a:r>
          </a:p>
        </p:txBody>
      </p:sp>
      <p:pic>
        <p:nvPicPr>
          <p:cNvPr id="7" name="Picture 6">
            <a:extLst>
              <a:ext uri="{FF2B5EF4-FFF2-40B4-BE49-F238E27FC236}">
                <a16:creationId xmlns:a16="http://schemas.microsoft.com/office/drawing/2014/main" id="{9724C02F-D297-4913-BA92-0B4F92A08789}"/>
              </a:ext>
            </a:extLst>
          </p:cNvPr>
          <p:cNvPicPr>
            <a:picLocks noChangeAspect="1"/>
          </p:cNvPicPr>
          <p:nvPr/>
        </p:nvPicPr>
        <p:blipFill>
          <a:blip r:embed="rId2"/>
          <a:stretch>
            <a:fillRect/>
          </a:stretch>
        </p:blipFill>
        <p:spPr>
          <a:xfrm>
            <a:off x="323850" y="809626"/>
            <a:ext cx="10205589" cy="5700254"/>
          </a:xfrm>
          <a:prstGeom prst="rect">
            <a:avLst/>
          </a:prstGeom>
        </p:spPr>
      </p:pic>
    </p:spTree>
    <p:extLst>
      <p:ext uri="{BB962C8B-B14F-4D97-AF65-F5344CB8AC3E}">
        <p14:creationId xmlns:p14="http://schemas.microsoft.com/office/powerpoint/2010/main" val="2992745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08DB-2068-47F4-BF6E-94DC547F5DC7}"/>
              </a:ext>
            </a:extLst>
          </p:cNvPr>
          <p:cNvSpPr>
            <a:spLocks noGrp="1"/>
          </p:cNvSpPr>
          <p:nvPr>
            <p:ph type="title"/>
          </p:nvPr>
        </p:nvSpPr>
        <p:spPr>
          <a:xfrm>
            <a:off x="419100" y="0"/>
            <a:ext cx="10515600" cy="1325563"/>
          </a:xfrm>
        </p:spPr>
        <p:txBody>
          <a:bodyPr/>
          <a:lstStyle/>
          <a:p>
            <a:r>
              <a:rPr kumimoji="0" lang="en-US"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Preliminary results</a:t>
            </a:r>
            <a:endParaRPr lang="en-IE" dirty="0"/>
          </a:p>
        </p:txBody>
      </p:sp>
      <p:sp>
        <p:nvSpPr>
          <p:cNvPr id="3" name="Content Placeholder 2">
            <a:extLst>
              <a:ext uri="{FF2B5EF4-FFF2-40B4-BE49-F238E27FC236}">
                <a16:creationId xmlns:a16="http://schemas.microsoft.com/office/drawing/2014/main" id="{C34EC9BA-7435-4717-B988-B01BEC9BFC77}"/>
              </a:ext>
            </a:extLst>
          </p:cNvPr>
          <p:cNvSpPr>
            <a:spLocks noGrp="1"/>
          </p:cNvSpPr>
          <p:nvPr>
            <p:ph idx="1"/>
          </p:nvPr>
        </p:nvSpPr>
        <p:spPr>
          <a:xfrm>
            <a:off x="419100" y="1502459"/>
            <a:ext cx="4648200" cy="4351338"/>
          </a:xfrm>
        </p:spPr>
        <p:txBody>
          <a:bodyPr>
            <a:normAutofit fontScale="92500" lnSpcReduction="10000"/>
          </a:bodyPr>
          <a:lstStyle/>
          <a:p>
            <a:r>
              <a:rPr lang="en-IE" sz="2800" dirty="0"/>
              <a:t>The estimated capacity (17,611 Mt CO2) far exceeds Ireland’s annual emissions (ca 35 Mt CO2).</a:t>
            </a:r>
          </a:p>
          <a:p>
            <a:r>
              <a:rPr lang="en-IE" sz="2800" dirty="0"/>
              <a:t>Additional capacity by undrilled inversion structures and pre-Cretaceous plays is currently been assessed.</a:t>
            </a:r>
          </a:p>
          <a:p>
            <a:r>
              <a:rPr lang="en-IE" sz="2800" dirty="0"/>
              <a:t>Future work will focus on evaluating undrilled structures and assess its Hydrogen storage potential. </a:t>
            </a:r>
          </a:p>
          <a:p>
            <a:endParaRPr lang="en-IE" sz="2800" dirty="0"/>
          </a:p>
          <a:p>
            <a:endParaRPr lang="en-IE" dirty="0"/>
          </a:p>
        </p:txBody>
      </p:sp>
      <p:pic>
        <p:nvPicPr>
          <p:cNvPr id="4" name="Picture 3">
            <a:extLst>
              <a:ext uri="{FF2B5EF4-FFF2-40B4-BE49-F238E27FC236}">
                <a16:creationId xmlns:a16="http://schemas.microsoft.com/office/drawing/2014/main" id="{55EF57B8-087D-46CF-9909-3AE4DA236D5E}"/>
              </a:ext>
            </a:extLst>
          </p:cNvPr>
          <p:cNvPicPr>
            <a:picLocks noChangeAspect="1"/>
          </p:cNvPicPr>
          <p:nvPr/>
        </p:nvPicPr>
        <p:blipFill>
          <a:blip r:embed="rId2"/>
          <a:stretch>
            <a:fillRect/>
          </a:stretch>
        </p:blipFill>
        <p:spPr>
          <a:xfrm>
            <a:off x="5867400" y="502724"/>
            <a:ext cx="5807165" cy="4937428"/>
          </a:xfrm>
          <a:prstGeom prst="rect">
            <a:avLst/>
          </a:prstGeom>
        </p:spPr>
      </p:pic>
      <p:sp>
        <p:nvSpPr>
          <p:cNvPr id="6" name="TextBox 5">
            <a:extLst>
              <a:ext uri="{FF2B5EF4-FFF2-40B4-BE49-F238E27FC236}">
                <a16:creationId xmlns:a16="http://schemas.microsoft.com/office/drawing/2014/main" id="{348FCE57-A73E-4DE9-A799-75ED91DB211D}"/>
              </a:ext>
            </a:extLst>
          </p:cNvPr>
          <p:cNvSpPr txBox="1"/>
          <p:nvPr/>
        </p:nvSpPr>
        <p:spPr>
          <a:xfrm>
            <a:off x="5867400" y="5530632"/>
            <a:ext cx="6096000" cy="646331"/>
          </a:xfrm>
          <a:prstGeom prst="rect">
            <a:avLst/>
          </a:prstGeom>
          <a:noFill/>
        </p:spPr>
        <p:txBody>
          <a:bodyPr wrap="square">
            <a:spAutoFit/>
          </a:bodyPr>
          <a:lstStyle/>
          <a:p>
            <a:r>
              <a:rPr lang="en-IE" dirty="0"/>
              <a:t>Figure 10. Map showing the selected of inversion structures for calculating the theoretical CO2 storage capacity. </a:t>
            </a:r>
          </a:p>
        </p:txBody>
      </p:sp>
    </p:spTree>
    <p:extLst>
      <p:ext uri="{BB962C8B-B14F-4D97-AF65-F5344CB8AC3E}">
        <p14:creationId xmlns:p14="http://schemas.microsoft.com/office/powerpoint/2010/main" val="145822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679</Words>
  <Application>Microsoft Office PowerPoint</Application>
  <PresentationFormat>Widescreen</PresentationFormat>
  <Paragraphs>50</Paragraphs>
  <Slides>12</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Carbon Capture and Storage in Ireland</vt:lpstr>
      <vt:lpstr>Carbon Capture and Storage in Ireland</vt:lpstr>
      <vt:lpstr>CO2 Storage</vt:lpstr>
      <vt:lpstr>CO2 Storage in the Celtic Sea</vt:lpstr>
      <vt:lpstr>PowerPoint Presentation</vt:lpstr>
      <vt:lpstr>The CO2 Storage Elements </vt:lpstr>
      <vt:lpstr>Geological Knowledge</vt:lpstr>
      <vt:lpstr>CO2 Emissions in Ireland by Sector</vt:lpstr>
      <vt:lpstr>Preliminary results</vt:lpstr>
      <vt:lpstr>Transport of CO2 from source to storage sites</vt:lpstr>
      <vt:lpstr>Potential Costs of Infrastructure</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Carbon Capture and Storage in Ireland</dc:title>
  <dc:creator>Cian OGrady</dc:creator>
  <cp:lastModifiedBy>Cian OGrady</cp:lastModifiedBy>
  <cp:revision>17</cp:revision>
  <dcterms:created xsi:type="dcterms:W3CDTF">2022-12-06T22:18:40Z</dcterms:created>
  <dcterms:modified xsi:type="dcterms:W3CDTF">2022-12-08T00:23:10Z</dcterms:modified>
</cp:coreProperties>
</file>